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4" autoAdjust="0"/>
  </p:normalViewPr>
  <p:slideViewPr>
    <p:cSldViewPr>
      <p:cViewPr varScale="1">
        <p:scale>
          <a:sx n="97" d="100"/>
          <a:sy n="97" d="100"/>
        </p:scale>
        <p:origin x="-11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49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Совмещенный!$N$9:$N$14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xVal>
          <c:yVal>
            <c:numRef>
              <c:f>Совмещенный!$O$9:$O$14</c:f>
              <c:numCache>
                <c:formatCode>General</c:formatCode>
                <c:ptCount val="6"/>
                <c:pt idx="0">
                  <c:v>0</c:v>
                </c:pt>
                <c:pt idx="1">
                  <c:v>7.0000000000000021E-2</c:v>
                </c:pt>
                <c:pt idx="2">
                  <c:v>0.27</c:v>
                </c:pt>
                <c:pt idx="3">
                  <c:v>0.64000000000000024</c:v>
                </c:pt>
                <c:pt idx="4">
                  <c:v>1.36</c:v>
                </c:pt>
                <c:pt idx="5">
                  <c:v>2.38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Совмещенный!$N$17:$N$22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xVal>
          <c:yVal>
            <c:numRef>
              <c:f>Совмещенный!$O$17:$O$22</c:f>
              <c:numCache>
                <c:formatCode>General</c:formatCode>
                <c:ptCount val="6"/>
                <c:pt idx="0">
                  <c:v>0</c:v>
                </c:pt>
                <c:pt idx="1">
                  <c:v>4.0000000000000015E-2</c:v>
                </c:pt>
                <c:pt idx="2">
                  <c:v>0.56000000000000005</c:v>
                </c:pt>
                <c:pt idx="3">
                  <c:v>1.1900000000000004</c:v>
                </c:pt>
                <c:pt idx="4">
                  <c:v>1.84</c:v>
                </c:pt>
                <c:pt idx="5">
                  <c:v>2.77</c:v>
                </c:pt>
              </c:numCache>
            </c:numRef>
          </c:yVal>
          <c:smooth val="1"/>
        </c:ser>
        <c:ser>
          <c:idx val="2"/>
          <c:order val="2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.34279693486590046"/>
                  <c:y val="0.1592810486757337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- Исп.3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2839895013123374"/>
                  <c:y val="0.1743229539489381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-</a:t>
                    </a:r>
                    <a:r>
                      <a:rPr lang="ru-RU" baseline="0"/>
                      <a:t> Исп.2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2.3700787401574809E-2"/>
                  <c:y val="4.530168814125498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- Исп.1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Совмещенный!$Q$9:$Q$14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xVal>
          <c:yVal>
            <c:numRef>
              <c:f>Совмещенный!$R$9:$R$14</c:f>
              <c:numCache>
                <c:formatCode>General</c:formatCode>
                <c:ptCount val="6"/>
                <c:pt idx="0">
                  <c:v>0</c:v>
                </c:pt>
                <c:pt idx="1">
                  <c:v>2.0000000000000007E-2</c:v>
                </c:pt>
                <c:pt idx="2">
                  <c:v>0.21000000000000005</c:v>
                </c:pt>
                <c:pt idx="3">
                  <c:v>1.53</c:v>
                </c:pt>
                <c:pt idx="4">
                  <c:v>2.71</c:v>
                </c:pt>
                <c:pt idx="5">
                  <c:v>3.9299999999999997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94656"/>
        <c:axId val="108412928"/>
      </c:scatterChart>
      <c:valAx>
        <c:axId val="87694656"/>
        <c:scaling>
          <c:orientation val="minMax"/>
          <c:max val="30"/>
          <c:min val="0"/>
        </c:scaling>
        <c:delete val="0"/>
        <c:axPos val="t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Нагрузка</a:t>
                </a:r>
                <a:r>
                  <a:rPr lang="ru-RU" baseline="0"/>
                  <a:t> (т.)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8412928"/>
        <c:crossesAt val="0"/>
        <c:crossBetween val="midCat"/>
      </c:valAx>
      <c:valAx>
        <c:axId val="108412928"/>
        <c:scaling>
          <c:orientation val="maxMin"/>
          <c:max val="5"/>
        </c:scaling>
        <c:delete val="0"/>
        <c:axPos val="l"/>
        <c:majorGridlines>
          <c:spPr>
            <a:ln w="9525" cap="sq">
              <a:solidFill>
                <a:schemeClr val="tx1">
                  <a:tint val="75000"/>
                  <a:shade val="95000"/>
                  <a:satMod val="105000"/>
                </a:schemeClr>
              </a:solidFill>
              <a:bevel/>
              <a:headEnd type="none" w="med" len="lg"/>
              <a:tailEnd type="none" w="med" len="sm"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baseline="0"/>
                  <a:t>Осадка  сваи (мм)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7694656"/>
        <c:crosses val="autoZero"/>
        <c:crossBetween val="midCat"/>
      </c:valAx>
      <c:spPr>
        <a:noFill/>
        <a:ln cmpd="dbl">
          <a:prstDash val="sysDot"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3CC-FF02-4831-894E-61175A2320D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1D0-0451-4C55-A3E4-A53E9E56D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3CC-FF02-4831-894E-61175A2320D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1D0-0451-4C55-A3E4-A53E9E56D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3CC-FF02-4831-894E-61175A2320D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1D0-0451-4C55-A3E4-A53E9E56DF9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3CC-FF02-4831-894E-61175A2320D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1D0-0451-4C55-A3E4-A53E9E56DF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3CC-FF02-4831-894E-61175A2320D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1D0-0451-4C55-A3E4-A53E9E56D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3CC-FF02-4831-894E-61175A2320D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1D0-0451-4C55-A3E4-A53E9E56DF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3CC-FF02-4831-894E-61175A2320D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1D0-0451-4C55-A3E4-A53E9E56D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3CC-FF02-4831-894E-61175A2320D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1D0-0451-4C55-A3E4-A53E9E56D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3CC-FF02-4831-894E-61175A2320D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1D0-0451-4C55-A3E4-A53E9E56DF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3CC-FF02-4831-894E-61175A2320D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1D0-0451-4C55-A3E4-A53E9E56DF9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3CC-FF02-4831-894E-61175A2320D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1D0-0451-4C55-A3E4-A53E9E56DF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03D3CC-FF02-4831-894E-61175A2320D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215D1D0-0451-4C55-A3E4-A53E9E56DF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БУРОИНЪЕКЦИОННЫЕ КОМПЕНСАЦИОННЫЕ СВАИ, РЕЗУЛЬТАТЫ ОПЫТНЫХ РАБОТ ПО КОМПЕСАЦИОННОМУ </a:t>
            </a:r>
            <a:r>
              <a:rPr lang="ru-RU" sz="2000" b="1" dirty="0" smtClean="0"/>
              <a:t>НАГНЕТАНИЮ </a:t>
            </a:r>
            <a:r>
              <a:rPr lang="ru-RU" sz="2000" b="1" dirty="0"/>
              <a:t>В РЕЖИМЕ ГИДРОРАЗРЫВА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300" b="1" i="1" dirty="0"/>
              <a:t>О.А. </a:t>
            </a:r>
            <a:r>
              <a:rPr lang="ru-RU" sz="2300" b="1" i="1" dirty="0" err="1"/>
              <a:t>Шулятьев</a:t>
            </a:r>
            <a:r>
              <a:rPr lang="ru-RU" sz="2300" b="1" i="1" dirty="0"/>
              <a:t>, </a:t>
            </a:r>
            <a:r>
              <a:rPr lang="ru-RU" sz="2300" i="1" dirty="0" err="1"/>
              <a:t>канд.техн.наук</a:t>
            </a:r>
            <a:r>
              <a:rPr lang="ru-RU" sz="2300" i="1" dirty="0"/>
              <a:t>, НИИОСП им. Н.М. Герсеванова ОАО «НИЦ «Строительство»</a:t>
            </a:r>
            <a:endParaRPr lang="ru-RU" sz="2300" dirty="0"/>
          </a:p>
          <a:p>
            <a:r>
              <a:rPr lang="ru-RU" sz="2300" b="1" i="1" dirty="0"/>
              <a:t> </a:t>
            </a:r>
            <a:endParaRPr lang="ru-RU" sz="2300" dirty="0"/>
          </a:p>
          <a:p>
            <a:r>
              <a:rPr lang="ru-RU" sz="2300" b="1" i="1" dirty="0"/>
              <a:t>И.К. </a:t>
            </a:r>
            <a:r>
              <a:rPr lang="ru-RU" sz="2300" b="1" i="1" dirty="0" err="1"/>
              <a:t>Попсуенко</a:t>
            </a:r>
            <a:r>
              <a:rPr lang="ru-RU" sz="2300" b="1" i="1" dirty="0"/>
              <a:t>, </a:t>
            </a:r>
            <a:r>
              <a:rPr lang="ru-RU" sz="2300" i="1" dirty="0" err="1"/>
              <a:t>канд.техн.наук</a:t>
            </a:r>
            <a:r>
              <a:rPr lang="ru-RU" sz="2300" i="1" dirty="0"/>
              <a:t>, ООО «Элитгеотехник»</a:t>
            </a:r>
            <a:endParaRPr lang="ru-RU" sz="23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5445224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                Лауреаты  премии Правительства Российской	 Федерации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5097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Испытания свай , выполненных по различным технологиям </a:t>
            </a: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147" t="15136" r="6029" b="18531"/>
          <a:stretch/>
        </p:blipFill>
        <p:spPr bwMode="auto">
          <a:xfrm>
            <a:off x="467544" y="4409728"/>
            <a:ext cx="5760640" cy="2187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492896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Свая 4 ‒ выполненная с «размытыми» </a:t>
            </a:r>
            <a:r>
              <a:rPr lang="ru-RU" dirty="0" err="1"/>
              <a:t>уширениями</a:t>
            </a:r>
            <a:r>
              <a:rPr lang="ru-RU" dirty="0"/>
              <a:t>  под нижним концом сваи диаметром 400 мм с помощью </a:t>
            </a:r>
            <a:r>
              <a:rPr lang="ru-RU" dirty="0" smtClean="0"/>
              <a:t>струйного монитора по патенту РФ № 109475. </a:t>
            </a:r>
            <a:r>
              <a:rPr lang="ru-RU" dirty="0" err="1" smtClean="0"/>
              <a:t>Буроинъекционная</a:t>
            </a:r>
            <a:r>
              <a:rPr lang="ru-RU" dirty="0" smtClean="0"/>
              <a:t> свая 6 диаметром 200 мм выполнена по патенту РФ № 95687. </a:t>
            </a:r>
          </a:p>
          <a:p>
            <a:r>
              <a:rPr lang="ru-RU" dirty="0" smtClean="0"/>
              <a:t>1,2 ‒ сваи забивные, </a:t>
            </a:r>
            <a:r>
              <a:rPr lang="en-US" i="1" dirty="0" smtClean="0"/>
              <a:t>l</a:t>
            </a:r>
            <a:r>
              <a:rPr lang="ru-RU" dirty="0" smtClean="0"/>
              <a:t>=10м, 30х30 см; 3 ‒ буронабивная свая диаметром 400мм;</a:t>
            </a:r>
          </a:p>
          <a:p>
            <a:r>
              <a:rPr lang="ru-RU" dirty="0" smtClean="0"/>
              <a:t> 5 ‒ </a:t>
            </a:r>
            <a:r>
              <a:rPr lang="ru-RU" dirty="0" err="1" smtClean="0"/>
              <a:t>буроинъекционная</a:t>
            </a:r>
            <a:r>
              <a:rPr lang="ru-RU" dirty="0" smtClean="0"/>
              <a:t> свая по традиционной технологии  диаметром 200 мм.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24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Сваи выполненные по обычной и компенсационной технологиям </a:t>
            </a:r>
            <a:endParaRPr lang="ru-RU" sz="2000" dirty="0"/>
          </a:p>
        </p:txBody>
      </p:sp>
      <p:pic>
        <p:nvPicPr>
          <p:cNvPr id="4" name="Объект 3" descr="C:\Users\User\AppData\Local\Microsoft\Windows\Temporary Internet Files\Content.Word\IMG_11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11216"/>
            <a:ext cx="3024336" cy="173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писание: L:\Площадка НИИОСП\DSC_0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31919"/>
            <a:ext cx="2237105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700808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Общий вид (А) извлеченных из грунта </a:t>
            </a:r>
            <a:r>
              <a:rPr lang="ru-RU" dirty="0" err="1"/>
              <a:t>буроинъекционных</a:t>
            </a:r>
            <a:r>
              <a:rPr lang="ru-RU" dirty="0"/>
              <a:t> опытных свай, выполненных по обычной технологии с использованием полых шнеков (слева ИСП-1) с давлением </a:t>
            </a:r>
            <a:r>
              <a:rPr lang="ru-RU" dirty="0" err="1"/>
              <a:t>опрессовки</a:t>
            </a:r>
            <a:r>
              <a:rPr lang="ru-RU" dirty="0"/>
              <a:t> 0,2 МПа (диаметр сваи 180 мм)  и с вторым утолщенным шнеком по патенту РФ № 95687 (справа ИСП-2) с давлением </a:t>
            </a:r>
            <a:r>
              <a:rPr lang="ru-RU" dirty="0" err="1"/>
              <a:t>опрессовки</a:t>
            </a:r>
            <a:r>
              <a:rPr lang="ru-RU" dirty="0"/>
              <a:t> 0,5 МПа (увеличенный диаметр нижней части сваи с 200 мм до 220 мм).   </a:t>
            </a:r>
          </a:p>
        </p:txBody>
      </p:sp>
    </p:spTree>
    <p:extLst>
      <p:ext uri="{BB962C8B-B14F-4D97-AF65-F5344CB8AC3E}">
        <p14:creationId xmlns:p14="http://schemas.microsoft.com/office/powerpoint/2010/main" val="178170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Испытания свай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807470"/>
              </p:ext>
            </p:extLst>
          </p:nvPr>
        </p:nvGraphicFramePr>
        <p:xfrm>
          <a:off x="1187624" y="3645024"/>
          <a:ext cx="7084838" cy="313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184482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Результаты  испытания свай  (рис. 9),  показали, что при одном и том же перемещении </a:t>
            </a:r>
            <a:r>
              <a:rPr lang="ru-RU" dirty="0" err="1"/>
              <a:t>буроинъекционно</a:t>
            </a:r>
            <a:r>
              <a:rPr lang="ru-RU" dirty="0"/>
              <a:t> – компенсационные сваи (Исп.2, 3) воспринимают большую нагрузку (более чем на 20 %), чем </a:t>
            </a:r>
            <a:r>
              <a:rPr lang="ru-RU" dirty="0" err="1"/>
              <a:t>буроинъекционные</a:t>
            </a:r>
            <a:r>
              <a:rPr lang="ru-RU" dirty="0"/>
              <a:t>, выполненные по  традиционной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370445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Трехкратная манжетная цементация грунтов в режиме </a:t>
            </a:r>
            <a:r>
              <a:rPr lang="ru-RU" sz="2000" dirty="0" err="1" smtClean="0"/>
              <a:t>гидроразрыва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Объект 3" descr="C:\Users\йцукен\Desktop\Тула геобаръер фото\IMG_07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2727138"/>
            <a:ext cx="1656184" cy="314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йцукен\Desktop\Тула геобаръер фото\Рис.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96839"/>
            <a:ext cx="22098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йцукен\Desktop\Тула геобаръер фото\IMG_07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32120"/>
            <a:ext cx="2088232" cy="304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йцукен\Desktop\Тула геобаръер фото\Рис.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63392"/>
            <a:ext cx="2160240" cy="3016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643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 Между </a:t>
            </a:r>
            <a:r>
              <a:rPr lang="ru-RU" dirty="0" err="1"/>
              <a:t>инъекторами</a:t>
            </a:r>
            <a:r>
              <a:rPr lang="ru-RU" dirty="0"/>
              <a:t> произошло соединение форм цементации в одну сплошную вертикальную стенку  мембрану;</a:t>
            </a:r>
          </a:p>
          <a:p>
            <a:r>
              <a:rPr lang="ru-RU" dirty="0"/>
              <a:t>-</a:t>
            </a:r>
            <a:r>
              <a:rPr lang="ru-RU" dirty="0" err="1"/>
              <a:t>Сплошность</a:t>
            </a:r>
            <a:r>
              <a:rPr lang="ru-RU" dirty="0"/>
              <a:t> мембраны гарантирует такое изменение напряженного состояния, которое  обеспечивает отсутствие влияния выемки на основание </a:t>
            </a:r>
            <a:r>
              <a:rPr lang="ru-RU" dirty="0" err="1"/>
              <a:t>близрасположенного</a:t>
            </a:r>
            <a:r>
              <a:rPr lang="ru-RU" dirty="0"/>
              <a:t> здания за счет компенсационного изменения напряженного состояния грунта и отсечки его от массива грунта, подверженного релаксации напряжений в нем от экскавации;</a:t>
            </a:r>
          </a:p>
          <a:p>
            <a:r>
              <a:rPr lang="ru-RU" dirty="0"/>
              <a:t>- В результате </a:t>
            </a:r>
            <a:r>
              <a:rPr lang="ru-RU" dirty="0" err="1"/>
              <a:t>гидроразрывной</a:t>
            </a:r>
            <a:r>
              <a:rPr lang="ru-RU" dirty="0"/>
              <a:t> цементации происходит уплотнение грунтов, что позволяет, кроме применения его в геотехническом </a:t>
            </a:r>
            <a:r>
              <a:rPr lang="ru-RU" dirty="0" err="1"/>
              <a:t>баръере</a:t>
            </a:r>
            <a:r>
              <a:rPr lang="ru-RU" dirty="0"/>
              <a:t>, рекомендовать этот  метод для уплотнения слабых, насыпных и др. видов грунтов, нуждающихся в улучшении их свойств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348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1200" dirty="0" smtClean="0"/>
              <a:t>Технологические </a:t>
            </a:r>
            <a:r>
              <a:rPr lang="ru-RU" sz="1200" dirty="0"/>
              <a:t>осадки </a:t>
            </a:r>
            <a:r>
              <a:rPr lang="ru-RU" sz="1200" dirty="0" err="1"/>
              <a:t>буроинъекционных</a:t>
            </a:r>
            <a:r>
              <a:rPr lang="ru-RU" sz="1200" dirty="0"/>
              <a:t> свай можно значительно уменьшить и в ряде случаев исключить, применяя повышенное давление </a:t>
            </a:r>
            <a:r>
              <a:rPr lang="ru-RU" sz="1200" dirty="0" err="1"/>
              <a:t>опрессовки</a:t>
            </a:r>
            <a:r>
              <a:rPr lang="ru-RU" sz="1200" dirty="0"/>
              <a:t> </a:t>
            </a:r>
            <a:r>
              <a:rPr lang="ru-RU" sz="1200" dirty="0" err="1"/>
              <a:t>буроинъекционных</a:t>
            </a:r>
            <a:r>
              <a:rPr lang="ru-RU" sz="1200" dirty="0"/>
              <a:t> свай. Повышенное давление </a:t>
            </a:r>
            <a:r>
              <a:rPr lang="ru-RU" sz="1200" dirty="0" err="1"/>
              <a:t>опрессовки</a:t>
            </a:r>
            <a:r>
              <a:rPr lang="ru-RU" sz="1200" dirty="0"/>
              <a:t> компенсирует уменьшение давления в грунте при </a:t>
            </a:r>
            <a:r>
              <a:rPr lang="ru-RU" sz="1200" dirty="0" err="1"/>
              <a:t>буренни</a:t>
            </a:r>
            <a:r>
              <a:rPr lang="ru-RU" sz="1200" dirty="0"/>
              <a:t> скважин и тем самым исключает технологические осадки.</a:t>
            </a:r>
          </a:p>
          <a:p>
            <a:pPr lvl="0"/>
            <a:r>
              <a:rPr lang="ru-RU" sz="1200" dirty="0"/>
              <a:t>Повышенное давление </a:t>
            </a:r>
            <a:r>
              <a:rPr lang="ru-RU" sz="1200" dirty="0" err="1"/>
              <a:t>опрессовки</a:t>
            </a:r>
            <a:r>
              <a:rPr lang="ru-RU" sz="1200" dirty="0"/>
              <a:t> можно создавать, используя конструкции бурового инструмента и технологические приемы, описанные в </a:t>
            </a:r>
            <a:r>
              <a:rPr lang="ru-RU" sz="1200" dirty="0" smtClean="0"/>
              <a:t>докладе .</a:t>
            </a:r>
            <a:endParaRPr lang="ru-RU" sz="1200" dirty="0"/>
          </a:p>
          <a:p>
            <a:pPr lvl="0"/>
            <a:r>
              <a:rPr lang="ru-RU" sz="1200" dirty="0"/>
              <a:t>Наряду с исключением технологических осадок при повышенном давлении </a:t>
            </a:r>
            <a:r>
              <a:rPr lang="ru-RU" sz="1200" dirty="0" err="1"/>
              <a:t>опрессовки</a:t>
            </a:r>
            <a:r>
              <a:rPr lang="ru-RU" sz="1200" dirty="0"/>
              <a:t> происходит увеличение несущей способности </a:t>
            </a:r>
            <a:r>
              <a:rPr lang="ru-RU" sz="1200" dirty="0" err="1"/>
              <a:t>буроинъекционных</a:t>
            </a:r>
            <a:r>
              <a:rPr lang="ru-RU" sz="1200" dirty="0"/>
              <a:t> свай на 15-20 %, что целесообразно учитывать при проектировании. </a:t>
            </a:r>
          </a:p>
          <a:p>
            <a:pPr lvl="0"/>
            <a:r>
              <a:rPr lang="ru-RU" sz="1200" dirty="0"/>
              <a:t>Опытные работы по геотехническому </a:t>
            </a:r>
            <a:r>
              <a:rPr lang="ru-RU" sz="1200" dirty="0" err="1"/>
              <a:t>баръеру</a:t>
            </a:r>
            <a:r>
              <a:rPr lang="ru-RU" sz="1200" dirty="0"/>
              <a:t> показали: </a:t>
            </a:r>
          </a:p>
          <a:p>
            <a:r>
              <a:rPr lang="ru-RU" sz="1200" dirty="0"/>
              <a:t>- Между </a:t>
            </a:r>
            <a:r>
              <a:rPr lang="ru-RU" sz="1200" dirty="0" err="1"/>
              <a:t>инъекторами</a:t>
            </a:r>
            <a:r>
              <a:rPr lang="ru-RU" sz="1200" dirty="0"/>
              <a:t> произошло соединение форм цементации в одну сплошную вертикальную стенку  мембрану;</a:t>
            </a:r>
          </a:p>
          <a:p>
            <a:r>
              <a:rPr lang="ru-RU" sz="1200" dirty="0"/>
              <a:t>-</a:t>
            </a:r>
            <a:r>
              <a:rPr lang="ru-RU" sz="1200" dirty="0" err="1"/>
              <a:t>Сплошность</a:t>
            </a:r>
            <a:r>
              <a:rPr lang="ru-RU" sz="1200" dirty="0"/>
              <a:t> мембраны гарантирует такое изменение напряженного состояния, которое  обеспечивает отсутствие влияния выемки на основание </a:t>
            </a:r>
            <a:r>
              <a:rPr lang="ru-RU" sz="1200" dirty="0" err="1"/>
              <a:t>близрасположенного</a:t>
            </a:r>
            <a:r>
              <a:rPr lang="ru-RU" sz="1200" dirty="0"/>
              <a:t> здания за счет компенсационного изменения напряженного состояния грунта и отсечки его от массива грунта, подверженного релаксации напряжений в нем от экскавации;</a:t>
            </a:r>
          </a:p>
          <a:p>
            <a:r>
              <a:rPr lang="ru-RU" sz="1200" dirty="0"/>
              <a:t>- В результате </a:t>
            </a:r>
            <a:r>
              <a:rPr lang="ru-RU" sz="1200" dirty="0" err="1"/>
              <a:t>гидроразрывной</a:t>
            </a:r>
            <a:r>
              <a:rPr lang="ru-RU" sz="1200" dirty="0"/>
              <a:t> цементации происходит уплотнение грунтов, что позволяет, кроме применения его в геотехническом </a:t>
            </a:r>
            <a:r>
              <a:rPr lang="ru-RU" sz="1200" dirty="0" err="1"/>
              <a:t>баръере</a:t>
            </a:r>
            <a:r>
              <a:rPr lang="ru-RU" sz="1200" dirty="0"/>
              <a:t>, рекомендовать этот  метод для уплотнения слабых, насыпных и др. видов грунтов, нуждающихся в улучшении их свойств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98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532592"/>
              </p:ext>
            </p:extLst>
          </p:nvPr>
        </p:nvGraphicFramePr>
        <p:xfrm>
          <a:off x="683569" y="2492896"/>
          <a:ext cx="7992886" cy="6014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213"/>
                <a:gridCol w="1057979"/>
                <a:gridCol w="1048859"/>
                <a:gridCol w="1301746"/>
                <a:gridCol w="1401243"/>
                <a:gridCol w="2829846"/>
              </a:tblGrid>
              <a:tr h="566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</a:rPr>
                        <a:t>п/п</a:t>
                      </a:r>
                      <a:endParaRPr lang="ru-RU" sz="1400" b="1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1552" marR="31552" marT="31552" marB="315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</a:rPr>
                        <a:t>Вид фундаментов</a:t>
                      </a:r>
                      <a:endParaRPr lang="ru-RU" sz="1400" b="1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1552" marR="31552" marT="31552" marB="315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</a:rPr>
                        <a:t>Способ усиления</a:t>
                      </a:r>
                      <a:endParaRPr lang="ru-RU" sz="1400" b="1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1552" marR="31552" marT="31552" marB="315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</a:rPr>
                        <a:t>Технологическая осадка,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</a:rPr>
                        <a:t>мм</a:t>
                      </a:r>
                      <a:endParaRPr lang="ru-RU" sz="1400" b="1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1552" marR="31552" marT="31552" marB="315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</a:rPr>
                        <a:t>Причины </a:t>
                      </a:r>
                      <a:r>
                        <a:rPr lang="ru-RU" sz="1400" b="1" kern="50" dirty="0" err="1">
                          <a:effectLst/>
                        </a:rPr>
                        <a:t>технологиче</a:t>
                      </a:r>
                      <a:r>
                        <a:rPr lang="ru-RU" sz="1400" b="1" kern="50" dirty="0"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 err="1">
                          <a:effectLst/>
                        </a:rPr>
                        <a:t>ских</a:t>
                      </a:r>
                      <a:r>
                        <a:rPr lang="ru-RU" sz="1400" b="1" kern="50" dirty="0">
                          <a:effectLst/>
                        </a:rPr>
                        <a:t> осадок</a:t>
                      </a:r>
                      <a:endParaRPr lang="ru-RU" sz="1400" b="1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1552" marR="31552" marT="31552" marB="315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</a:rPr>
                        <a:t>Способы минимизации технологических осадок</a:t>
                      </a:r>
                      <a:endParaRPr lang="ru-RU" sz="1400" b="1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1552" marR="31552" marT="31552" marB="31552"/>
                </a:tc>
              </a:tr>
              <a:tr h="3066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1</a:t>
                      </a:r>
                      <a:endParaRPr lang="ru-RU" sz="1400" kern="5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1552" marR="31552" marT="31552" marB="315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Бутовые и кирпичные ленточные, столбчатые, плитные </a:t>
                      </a:r>
                      <a:endParaRPr lang="ru-RU" sz="14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1552" marR="31552" marT="31552" marB="315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</a:rPr>
                        <a:t>Цементация </a:t>
                      </a:r>
                      <a:r>
                        <a:rPr lang="ru-RU" sz="1400" b="1" kern="50" dirty="0" err="1" smtClean="0">
                          <a:effectLst/>
                        </a:rPr>
                        <a:t>фундамен</a:t>
                      </a:r>
                      <a:endParaRPr lang="ru-RU" sz="1400" b="1" kern="5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 err="1" smtClean="0">
                          <a:effectLst/>
                        </a:rPr>
                        <a:t>тов</a:t>
                      </a:r>
                      <a:r>
                        <a:rPr lang="ru-RU" sz="1400" b="1" kern="50" dirty="0" smtClean="0">
                          <a:effectLst/>
                        </a:rPr>
                        <a:t> </a:t>
                      </a:r>
                      <a:r>
                        <a:rPr lang="ru-RU" sz="1400" b="1" kern="50" dirty="0">
                          <a:effectLst/>
                        </a:rPr>
                        <a:t>и контакта фундамент-грунт, </a:t>
                      </a:r>
                      <a:r>
                        <a:rPr lang="ru-RU" sz="1400" b="1" kern="50" dirty="0" err="1" smtClean="0">
                          <a:effectLst/>
                        </a:rPr>
                        <a:t>инъекцион</a:t>
                      </a:r>
                      <a:endParaRPr lang="ru-RU" sz="1400" b="1" kern="5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 err="1" smtClean="0">
                          <a:effectLst/>
                        </a:rPr>
                        <a:t>ное</a:t>
                      </a:r>
                      <a:r>
                        <a:rPr lang="ru-RU" sz="1400" b="1" kern="50" dirty="0" smtClean="0">
                          <a:effectLst/>
                        </a:rPr>
                        <a:t> </a:t>
                      </a:r>
                      <a:r>
                        <a:rPr lang="ru-RU" sz="1400" b="1" kern="50" dirty="0">
                          <a:effectLst/>
                        </a:rPr>
                        <a:t>укрепление оснований</a:t>
                      </a:r>
                      <a:endParaRPr lang="ru-RU" sz="1400" b="1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1552" marR="31552" marT="31552" marB="315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 </a:t>
                      </a:r>
                      <a:r>
                        <a:rPr lang="ru-RU" sz="1400" kern="50" dirty="0" smtClean="0">
                          <a:effectLst/>
                        </a:rPr>
                        <a:t>           3-10</a:t>
                      </a:r>
                      <a:r>
                        <a:rPr lang="ru-RU" sz="1400" kern="50" dirty="0">
                          <a:effectLst/>
                        </a:rPr>
                        <a:t>*</a:t>
                      </a:r>
                      <a:endParaRPr lang="ru-RU" sz="14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1552" marR="31552" marT="31552" marB="315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1.Динамическое воздействие на фундамент и стены при бурении скважин для инъекций.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2.Повышенные влажность основания и длительность твердения инъекционных растворов  в грунте.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3. Наличие пустот </a:t>
                      </a:r>
                      <a:r>
                        <a:rPr lang="ru-RU" sz="1400" kern="50" dirty="0" smtClean="0">
                          <a:effectLst/>
                        </a:rPr>
                        <a:t>и/или  рыхлых грунтов под </a:t>
                      </a:r>
                      <a:r>
                        <a:rPr lang="ru-RU" sz="1400" kern="50" dirty="0">
                          <a:effectLst/>
                        </a:rPr>
                        <a:t>подошвой фундаментов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4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1552" marR="31552" marT="31552" marB="3155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1. Увеличение промежутков времени между выполнением работ на </a:t>
                      </a:r>
                      <a:r>
                        <a:rPr lang="ru-RU" sz="1400" kern="50" dirty="0" smtClean="0">
                          <a:effectLst/>
                        </a:rPr>
                        <a:t>соседних захватках </a:t>
                      </a:r>
                      <a:r>
                        <a:rPr lang="ru-RU" sz="1400" kern="50" dirty="0">
                          <a:effectLst/>
                        </a:rPr>
                        <a:t>(увеличение «разбежки»).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2.Применениеколонкового и алмазного сверления существующих фундаментов с извлечением выбуренного керна вместо ударного бурения.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3.Цементирование вначале контакта фундамент-грунт, и только после этого самого фундамента.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4.Использование ускорителей твердения цемента и инъекционных растворов.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4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1552" marR="31552" marT="31552" marB="31552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2000" b="1" i="1" dirty="0"/>
              <a:t>Причины, величины технологических осадок и способы их минимизации </a:t>
            </a:r>
            <a:r>
              <a:rPr lang="ru-RU" sz="2000" b="1" i="1" dirty="0" smtClean="0"/>
              <a:t> при цементации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800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679691"/>
              </p:ext>
            </p:extLst>
          </p:nvPr>
        </p:nvGraphicFramePr>
        <p:xfrm>
          <a:off x="611560" y="2492896"/>
          <a:ext cx="8064895" cy="7653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867"/>
                <a:gridCol w="1107238"/>
                <a:gridCol w="1374201"/>
                <a:gridCol w="1479235"/>
                <a:gridCol w="2987354"/>
              </a:tblGrid>
              <a:tr h="388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 Бутовые, кирпичные, бетонные ленточные, столбчатые, плитные </a:t>
                      </a:r>
                      <a:endParaRPr lang="ru-RU" sz="14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3394" marR="23394" marT="23394" marB="233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 err="1" smtClean="0">
                          <a:effectLst/>
                        </a:rPr>
                        <a:t>Буроинъек</a:t>
                      </a:r>
                      <a:endParaRPr lang="ru-RU" sz="1400" b="1" kern="5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 err="1" smtClean="0">
                          <a:effectLst/>
                        </a:rPr>
                        <a:t>ционные</a:t>
                      </a:r>
                      <a:r>
                        <a:rPr lang="ru-RU" sz="1400" b="1" kern="50" dirty="0" smtClean="0">
                          <a:effectLst/>
                        </a:rPr>
                        <a:t> </a:t>
                      </a:r>
                      <a:r>
                        <a:rPr lang="ru-RU" sz="1400" b="1" kern="50" dirty="0">
                          <a:effectLst/>
                        </a:rPr>
                        <a:t>сваи</a:t>
                      </a:r>
                      <a:endParaRPr lang="ru-RU" sz="1400" b="1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3394" marR="23394" marT="23394" marB="233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 5-20*</a:t>
                      </a:r>
                      <a:endParaRPr lang="ru-RU" sz="14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3394" marR="23394" marT="23394" marB="233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1.Повышенный вынос грунта при бурении скважин в объеме большем, чем  объем бурового инструмента.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2.Динамическое воздействие на фундамент и основание при проходке скважин и  </a:t>
                      </a:r>
                      <a:r>
                        <a:rPr lang="ru-RU" sz="1400" kern="50" dirty="0" err="1">
                          <a:effectLst/>
                        </a:rPr>
                        <a:t>устройствебуроинъекцион-ных</a:t>
                      </a:r>
                      <a:r>
                        <a:rPr lang="ru-RU" sz="1400" kern="50" dirty="0">
                          <a:effectLst/>
                        </a:rPr>
                        <a:t> свай.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3.Недостаточная или несвоевременная </a:t>
                      </a:r>
                      <a:r>
                        <a:rPr lang="ru-RU" sz="1400" kern="50" dirty="0" err="1">
                          <a:effectLst/>
                        </a:rPr>
                        <a:t>опрессовка</a:t>
                      </a:r>
                      <a:r>
                        <a:rPr lang="ru-RU" sz="1400" kern="50" dirty="0">
                          <a:effectLst/>
                        </a:rPr>
                        <a:t> скважин.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4. Усадка бетона в скважине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4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3394" marR="23394" marT="23394" marB="233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</a:rPr>
                        <a:t>Пассивные мероприятия: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1. Увеличение диаметра ствола (трубы) шнека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2. Уменьшение угла наклона скважин к вертикали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3. Снижение давления на грунт забоя скважины при бурении, снижение скорости проходки скважин с «</a:t>
                      </a:r>
                      <a:r>
                        <a:rPr lang="ru-RU" sz="1400" kern="50" dirty="0" err="1">
                          <a:effectLst/>
                        </a:rPr>
                        <a:t>расходкой</a:t>
                      </a:r>
                      <a:r>
                        <a:rPr lang="ru-RU" sz="1400" kern="50" dirty="0">
                          <a:effectLst/>
                        </a:rPr>
                        <a:t>» бурового инструмента и «затиркой» стенок скважины.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4. Применение  бурового става с встроенными струйными мониторами по патенту РФ № 109475 [4].</a:t>
                      </a: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5.Применение бурового </a:t>
                      </a:r>
                      <a:r>
                        <a:rPr lang="ru-RU" sz="1400" kern="50" dirty="0" err="1">
                          <a:effectLst/>
                        </a:rPr>
                        <a:t>снарядапо</a:t>
                      </a:r>
                      <a:r>
                        <a:rPr lang="ru-RU" sz="1400" kern="50" dirty="0">
                          <a:effectLst/>
                        </a:rPr>
                        <a:t> патенту РФ №2255183  [5].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</a:rPr>
                        <a:t>Активные мероприятия:</a:t>
                      </a: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1.Безосадочные компенсационно – </a:t>
                      </a:r>
                      <a:r>
                        <a:rPr lang="ru-RU" sz="1400" kern="50" dirty="0" err="1">
                          <a:effectLst/>
                        </a:rPr>
                        <a:t>буроинъекционныесваи</a:t>
                      </a:r>
                      <a:r>
                        <a:rPr lang="ru-RU" sz="1400" kern="50" dirty="0">
                          <a:effectLst/>
                        </a:rPr>
                        <a:t> по патенту РФ №112913 [6].</a:t>
                      </a: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2.Применение бурового става для повышения давления </a:t>
                      </a:r>
                      <a:r>
                        <a:rPr lang="ru-RU" sz="1400" kern="50" dirty="0" err="1">
                          <a:effectLst/>
                        </a:rPr>
                        <a:t>опрессовки</a:t>
                      </a:r>
                      <a:r>
                        <a:rPr lang="ru-RU" sz="1400" kern="50" dirty="0">
                          <a:effectLst/>
                        </a:rPr>
                        <a:t> по патенту РФ № 95687 [7].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3.Применение способа поддержания начального напряженно-деформированного состояния грунта по патенту РФ №2422592 [8]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4. Применение </a:t>
                      </a:r>
                      <a:r>
                        <a:rPr lang="ru-RU" sz="1400" kern="50" dirty="0" err="1">
                          <a:effectLst/>
                        </a:rPr>
                        <a:t>буроинъекционной</a:t>
                      </a:r>
                      <a:r>
                        <a:rPr lang="ru-RU" sz="1400" kern="50" dirty="0">
                          <a:effectLst/>
                        </a:rPr>
                        <a:t> реверсивной компенсационной сваи [9]</a:t>
                      </a:r>
                      <a:endParaRPr lang="ru-RU" sz="1400" kern="50" dirty="0"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3394" marR="23394" marT="23394" marB="23394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/>
              <a:t>Причины, величины технологических осадок и способы их </a:t>
            </a:r>
            <a:r>
              <a:rPr lang="ru-RU" sz="2000" b="1" i="1" dirty="0" smtClean="0"/>
              <a:t>минимизации при устройстве </a:t>
            </a:r>
            <a:r>
              <a:rPr lang="ru-RU" sz="2000" b="1" i="1" dirty="0" err="1" smtClean="0"/>
              <a:t>буроинъекционных</a:t>
            </a:r>
            <a:r>
              <a:rPr lang="ru-RU" sz="2000" b="1" i="1" dirty="0" smtClean="0"/>
              <a:t> свай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130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Применение  бурового става с встроенными струйными мониторами по патенту РФ № 109475 </a:t>
            </a:r>
          </a:p>
        </p:txBody>
      </p:sp>
      <p:pic>
        <p:nvPicPr>
          <p:cNvPr id="4" name="Объект 3" descr="111111111111111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t="1038" r="11953" b="1486"/>
          <a:stretch/>
        </p:blipFill>
        <p:spPr bwMode="auto">
          <a:xfrm>
            <a:off x="323528" y="2708920"/>
            <a:ext cx="2253824" cy="3451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20130219_13413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96" y="5157192"/>
            <a:ext cx="4171950" cy="10591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771800" y="2136339"/>
            <a:ext cx="408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‒ скважина; 2 ‒ полый герметичный буровой шнек; 3 ‒</a:t>
            </a:r>
            <a:r>
              <a:rPr lang="ru-RU" dirty="0" err="1"/>
              <a:t>баровое</a:t>
            </a:r>
            <a:r>
              <a:rPr lang="ru-RU" dirty="0"/>
              <a:t> долото со сдвижным золотником; 4 ‒ струйные мониторы, через которые под давлением 0,3-0,5 Мпа подается водоцементная струя; 5 ‒</a:t>
            </a:r>
            <a:r>
              <a:rPr lang="ru-RU" dirty="0" err="1"/>
              <a:t>породоразрушающий</a:t>
            </a:r>
            <a:r>
              <a:rPr lang="ru-RU" dirty="0"/>
              <a:t> инструмент </a:t>
            </a:r>
            <a:r>
              <a:rPr lang="ru-RU" dirty="0" err="1"/>
              <a:t>барового</a:t>
            </a:r>
            <a:r>
              <a:rPr lang="ru-RU" dirty="0"/>
              <a:t> долота; 6 ‒ полость - уширение, заполненное смесью размытого грунта и водоцементной смесью</a:t>
            </a:r>
          </a:p>
        </p:txBody>
      </p:sp>
    </p:spTree>
    <p:extLst>
      <p:ext uri="{BB962C8B-B14F-4D97-AF65-F5344CB8AC3E}">
        <p14:creationId xmlns:p14="http://schemas.microsoft.com/office/powerpoint/2010/main" val="215624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Буровой снаряд для уплотнения грунта в скважине патенту № </a:t>
            </a:r>
            <a:r>
              <a:rPr lang="ru-RU" sz="2000" dirty="0" smtClean="0"/>
              <a:t>2255183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0" t="16505" r="48541" b="18156"/>
          <a:stretch>
            <a:fillRect/>
          </a:stretch>
        </p:blipFill>
        <p:spPr bwMode="auto">
          <a:xfrm>
            <a:off x="395536" y="2564904"/>
            <a:ext cx="930397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2420888"/>
            <a:ext cx="5454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‒ буровой снаряд;</a:t>
            </a:r>
          </a:p>
          <a:p>
            <a:r>
              <a:rPr lang="ru-RU" dirty="0"/>
              <a:t>2, 3 ‒ верхний и нижний усеченный конусы;</a:t>
            </a:r>
          </a:p>
          <a:p>
            <a:r>
              <a:rPr lang="ru-RU" dirty="0"/>
              <a:t>4 ‒ буровая штанга (выполненная в виде трубы);</a:t>
            </a:r>
          </a:p>
          <a:p>
            <a:r>
              <a:rPr lang="ru-RU" dirty="0"/>
              <a:t>5‒породоразрушающий инструмент (шарошечное долото);</a:t>
            </a:r>
          </a:p>
          <a:p>
            <a:r>
              <a:rPr lang="ru-RU" dirty="0"/>
              <a:t>6 ‒ внутренний канал;7 ‒ входные отверстия</a:t>
            </a:r>
            <a:r>
              <a:rPr lang="ru-RU" dirty="0" smtClean="0"/>
              <a:t>;    8 </a:t>
            </a:r>
            <a:r>
              <a:rPr lang="ru-RU" dirty="0"/>
              <a:t>‒ патрубки</a:t>
            </a:r>
            <a:r>
              <a:rPr lang="ru-RU" dirty="0" smtClean="0"/>
              <a:t>;   9 </a:t>
            </a:r>
            <a:r>
              <a:rPr lang="ru-RU" dirty="0"/>
              <a:t>‒ выходные отверстия</a:t>
            </a:r>
          </a:p>
        </p:txBody>
      </p:sp>
      <p:pic>
        <p:nvPicPr>
          <p:cNvPr id="6" name="Рисунок 5" descr="раскатчик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32620" r="16018" b="15508"/>
          <a:stretch>
            <a:fillRect/>
          </a:stretch>
        </p:blipFill>
        <p:spPr bwMode="auto">
          <a:xfrm>
            <a:off x="1857319" y="4869160"/>
            <a:ext cx="5046980" cy="1407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01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Буровой став по патенту РФ № </a:t>
            </a:r>
            <a:r>
              <a:rPr lang="ru-RU" sz="2000" dirty="0" smtClean="0"/>
              <a:t>95687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бур скв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8" t="6325" r="16479" b="-60"/>
          <a:stretch/>
        </p:blipFill>
        <p:spPr bwMode="auto">
          <a:xfrm>
            <a:off x="467544" y="2276872"/>
            <a:ext cx="2050382" cy="3451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02" y="2636912"/>
            <a:ext cx="3885565" cy="29146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555156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‒ первый буровой шнек (стандартного диаметра);</a:t>
            </a:r>
          </a:p>
          <a:p>
            <a:r>
              <a:rPr lang="ru-RU" dirty="0"/>
              <a:t>2 ‒ полый утолщенный герметичный шнек;</a:t>
            </a:r>
          </a:p>
          <a:p>
            <a:r>
              <a:rPr lang="ru-RU" dirty="0"/>
              <a:t>3 ‒ последующий буровой шнек; (стандартного диаметра);</a:t>
            </a:r>
          </a:p>
          <a:p>
            <a:r>
              <a:rPr lang="ru-RU" dirty="0"/>
              <a:t>4,5 ‒  соответственно суженная и обычная части скважины</a:t>
            </a:r>
          </a:p>
        </p:txBody>
      </p:sp>
    </p:spTree>
    <p:extLst>
      <p:ext uri="{BB962C8B-B14F-4D97-AF65-F5344CB8AC3E}">
        <p14:creationId xmlns:p14="http://schemas.microsoft.com/office/powerpoint/2010/main" val="26363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ru-RU" dirty="0"/>
                  <a:t>Приближенно оценить увеличение радиуса  сваи и соответственно ее несущей способности можно, используя решение </a:t>
                </a:r>
                <a:r>
                  <a:rPr lang="ru-RU" dirty="0" err="1"/>
                  <a:t>Лямэ</a:t>
                </a:r>
                <a:r>
                  <a:rPr lang="ru-RU" dirty="0"/>
                  <a:t> </a:t>
                </a:r>
                <a:r>
                  <a:rPr lang="ru-RU" dirty="0" smtClean="0"/>
                  <a:t> </a:t>
                </a:r>
                <a:r>
                  <a:rPr lang="ru-RU" dirty="0"/>
                  <a:t>для осесимметричного расширения цилиндра в упругой среде при действии  внутреннего давления: </a:t>
                </a:r>
              </a:p>
              <a:p>
                <a:r>
                  <a:rPr lang="ru-RU" dirty="0"/>
                  <a:t> </a:t>
                </a:r>
              </a:p>
              <a:p>
                <a:r>
                  <a:rPr lang="ru-RU" i="1" dirty="0"/>
                  <a:t>                                            Δ</a:t>
                </a:r>
                <a:r>
                  <a:rPr lang="en-US" i="1" dirty="0"/>
                  <a:t>r</a:t>
                </a:r>
                <a:r>
                  <a:rPr lang="ru-RU" i="1" dirty="0"/>
                  <a:t>= </a:t>
                </a:r>
                <a:r>
                  <a:rPr lang="en-US" i="1" dirty="0" err="1"/>
                  <a:t>ptg</a:t>
                </a:r>
                <a:r>
                  <a:rPr lang="ru-RU" i="1" baseline="30000" dirty="0"/>
                  <a:t>2</a:t>
                </a:r>
                <a:r>
                  <a:rPr lang="ru-RU" i="1" dirty="0"/>
                  <a:t>(45⁰-</a:t>
                </a:r>
                <a:r>
                  <a:rPr lang="en-US" i="1" dirty="0"/>
                  <a:t>φ</a:t>
                </a:r>
                <a:r>
                  <a:rPr lang="ru-RU" i="1" dirty="0"/>
                  <a:t>/2)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latin typeface="Cambria Math"/>
                          </a:rPr>
                          <m:t>ϻ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i="1" dirty="0"/>
                  <a:t>r</a:t>
                </a:r>
                <a:r>
                  <a:rPr lang="ru-RU" i="1" baseline="-25000" dirty="0"/>
                  <a:t>0	</a:t>
                </a:r>
                <a:r>
                  <a:rPr lang="ru-RU" dirty="0"/>
                  <a:t>(6)</a:t>
                </a:r>
              </a:p>
              <a:p>
                <a:r>
                  <a:rPr lang="ru-RU" i="1" baseline="-25000" dirty="0"/>
                  <a:t> </a:t>
                </a:r>
                <a:endParaRPr lang="ru-RU" dirty="0"/>
              </a:p>
              <a:p>
                <a:r>
                  <a:rPr lang="ru-RU" dirty="0"/>
                  <a:t>где </a:t>
                </a:r>
                <a:r>
                  <a:rPr lang="ru-RU" i="1" dirty="0"/>
                  <a:t>Δ</a:t>
                </a:r>
                <a:r>
                  <a:rPr lang="en-US" i="1" dirty="0" smtClean="0"/>
                  <a:t>r</a:t>
                </a:r>
                <a:r>
                  <a:rPr lang="ru-RU" i="1" dirty="0" smtClean="0"/>
                  <a:t> -</a:t>
                </a:r>
                <a:r>
                  <a:rPr lang="ru-RU" dirty="0" smtClean="0"/>
                  <a:t>увеличение </a:t>
                </a:r>
                <a:r>
                  <a:rPr lang="ru-RU" dirty="0"/>
                  <a:t>радиуса сваи при ее </a:t>
                </a:r>
                <a:r>
                  <a:rPr lang="ru-RU" dirty="0" err="1"/>
                  <a:t>опрессовке</a:t>
                </a:r>
                <a:r>
                  <a:rPr lang="ru-RU" dirty="0"/>
                  <a:t> давлением </a:t>
                </a:r>
                <a:r>
                  <a:rPr lang="ru-RU" i="1" dirty="0"/>
                  <a:t>p</a:t>
                </a:r>
                <a:r>
                  <a:rPr lang="ru-RU" dirty="0"/>
                  <a:t>;</a:t>
                </a:r>
              </a:p>
              <a:p>
                <a:r>
                  <a:rPr lang="ru-RU" i="1" dirty="0"/>
                  <a:t>φ, ϻ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, </m:t>
                    </m:r>
                  </m:oMath>
                </a14:m>
                <a:r>
                  <a:rPr lang="ru-RU" i="1" dirty="0"/>
                  <a:t>Е</a:t>
                </a:r>
                <a:r>
                  <a:rPr lang="ru-RU" dirty="0"/>
                  <a:t>‒ соответственно угол внутреннего трения грунта, коэффициент </a:t>
                </a:r>
                <a:r>
                  <a:rPr lang="ru-RU" dirty="0" err="1"/>
                  <a:t>Пуассона,модуль</a:t>
                </a:r>
                <a:r>
                  <a:rPr lang="ru-RU" dirty="0"/>
                  <a:t> общей деформации грунта. </a:t>
                </a:r>
              </a:p>
              <a:p>
                <a:r>
                  <a:rPr lang="ru-RU" dirty="0"/>
                  <a:t>После подстановки в приведенную формулу (6) характеристик грунта и давления </a:t>
                </a:r>
                <a:r>
                  <a:rPr lang="ru-RU" dirty="0" err="1"/>
                  <a:t>опрессовки</a:t>
                </a:r>
                <a:r>
                  <a:rPr lang="ru-RU" dirty="0"/>
                  <a:t> увеличение радиуса сваи получается порядка 10-15 мм, что равносильно увеличению несущей способности свай на 15-20%, что хорошо согласуется с результатами испытаний свай.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94" t="-2120" r="-576" b="-1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Увеличение несущей способности свай при их </a:t>
            </a:r>
            <a:r>
              <a:rPr lang="ru-RU" sz="2000" dirty="0" err="1" smtClean="0"/>
              <a:t>опрессовке</a:t>
            </a:r>
            <a:r>
              <a:rPr lang="ru-RU" sz="2000" dirty="0" smtClean="0"/>
              <a:t> повышенным давлением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03946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Способ поддержания начального напряженно-деформированного состояния грунта в зоне фундамента существующего здания </a:t>
            </a:r>
            <a:r>
              <a:rPr lang="ru-RU" sz="2000" b="1" dirty="0"/>
              <a:t>по патенту  РФ  №2422592 </a:t>
            </a:r>
            <a:endParaRPr lang="ru-RU" sz="2000" dirty="0"/>
          </a:p>
        </p:txBody>
      </p:sp>
      <p:pic>
        <p:nvPicPr>
          <p:cNvPr id="4" name="Объект 3" descr="рис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25696" r="12909" b="24840"/>
          <a:stretch>
            <a:fillRect/>
          </a:stretch>
        </p:blipFill>
        <p:spPr bwMode="auto">
          <a:xfrm>
            <a:off x="304807" y="3752165"/>
            <a:ext cx="6787938" cy="27412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2551836"/>
            <a:ext cx="6318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Технологическая схема способа по патенту  РФ  №2422592 [8] </a:t>
            </a:r>
            <a:r>
              <a:rPr lang="ru-RU" dirty="0"/>
              <a:t>1-технологическая скважина, 2-кондуктор, 3-фундамент, 4-скважинный монитор, 5-</a:t>
            </a:r>
            <a:r>
              <a:rPr lang="en-US" dirty="0"/>
              <a:t>jet</a:t>
            </a:r>
            <a:r>
              <a:rPr lang="ru-RU" dirty="0"/>
              <a:t> струя, 6,7 –размытые полости, 8-манжетные </a:t>
            </a:r>
            <a:r>
              <a:rPr lang="ru-RU" dirty="0" err="1"/>
              <a:t>инъекторы</a:t>
            </a:r>
            <a:r>
              <a:rPr lang="ru-RU" dirty="0"/>
              <a:t>,  9-пакер. </a:t>
            </a:r>
          </a:p>
        </p:txBody>
      </p:sp>
    </p:spTree>
    <p:extLst>
      <p:ext uri="{BB962C8B-B14F-4D97-AF65-F5344CB8AC3E}">
        <p14:creationId xmlns:p14="http://schemas.microsoft.com/office/powerpoint/2010/main" val="425589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Конструкция бурового става с использованием патента № 95687 была  применена  при устройстве </a:t>
            </a:r>
            <a:r>
              <a:rPr lang="ru-RU" sz="1400" dirty="0" err="1"/>
              <a:t>буроинъекционно</a:t>
            </a:r>
            <a:r>
              <a:rPr lang="ru-RU" sz="1400" dirty="0"/>
              <a:t> - компенсационных свай диаметром 250 мм из бетона </a:t>
            </a:r>
            <a:r>
              <a:rPr lang="ru-RU" sz="1400" dirty="0" smtClean="0"/>
              <a:t>класса </a:t>
            </a:r>
            <a:r>
              <a:rPr lang="ru-RU" sz="1400" dirty="0"/>
              <a:t>В25  для  освоения подземного пространства Московской консерватории </a:t>
            </a:r>
            <a:r>
              <a:rPr lang="ru-RU" sz="1400" dirty="0" smtClean="0"/>
              <a:t>(</a:t>
            </a:r>
            <a:r>
              <a:rPr lang="ru-RU" sz="1400" dirty="0"/>
              <a:t>2011 г</a:t>
            </a:r>
            <a:r>
              <a:rPr lang="ru-RU" sz="1400" dirty="0" smtClean="0"/>
              <a:t>).</a:t>
            </a:r>
          </a:p>
          <a:p>
            <a:r>
              <a:rPr lang="ru-RU" sz="1400" dirty="0"/>
              <a:t>При усилении фундаментов </a:t>
            </a:r>
            <a:r>
              <a:rPr lang="ru-RU" sz="1400" dirty="0" err="1"/>
              <a:t>Старооскольского</a:t>
            </a:r>
            <a:r>
              <a:rPr lang="ru-RU" sz="1400" dirty="0"/>
              <a:t> горно-обогатительного комбината, 2008, был применен способ образования </a:t>
            </a:r>
            <a:r>
              <a:rPr lang="ru-RU" sz="1400" dirty="0" err="1"/>
              <a:t>буроинъекционной</a:t>
            </a:r>
            <a:r>
              <a:rPr lang="ru-RU" sz="1400" dirty="0"/>
              <a:t> сваи с уширением с помощью струйного монитора по патенту РФ  № 109475. </a:t>
            </a:r>
            <a:endParaRPr lang="ru-RU" sz="1400" dirty="0" smtClean="0"/>
          </a:p>
          <a:p>
            <a:r>
              <a:rPr lang="ru-RU" sz="1400" dirty="0"/>
              <a:t>Конструкция бурового става с использованием патента № 95687 была  применена  при устройстве </a:t>
            </a:r>
            <a:r>
              <a:rPr lang="ru-RU" sz="1400" dirty="0" err="1"/>
              <a:t>буроинъекционно</a:t>
            </a:r>
            <a:r>
              <a:rPr lang="ru-RU" sz="1400" dirty="0"/>
              <a:t> - компенсационных свай диаметром </a:t>
            </a:r>
            <a:r>
              <a:rPr lang="ru-RU" sz="1400" dirty="0" smtClean="0"/>
              <a:t>200 </a:t>
            </a:r>
            <a:r>
              <a:rPr lang="ru-RU" sz="1400" dirty="0"/>
              <a:t>мм из бетона класса </a:t>
            </a:r>
            <a:r>
              <a:rPr lang="ru-RU" sz="1400" dirty="0" smtClean="0"/>
              <a:t>В25 при реконструкции Высшей школы экономики на Покровском бульваре и в настоящее время рекомендована для освоения подземного пространства Политехнического музея.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Примеры применения </a:t>
            </a:r>
            <a:r>
              <a:rPr lang="ru-RU" sz="2000" b="1" dirty="0" err="1"/>
              <a:t>буроинъекционно</a:t>
            </a:r>
            <a:r>
              <a:rPr lang="ru-RU" sz="2000" b="1" dirty="0"/>
              <a:t> - компенсационных свай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7807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</TotalTime>
  <Words>1074</Words>
  <Application>Microsoft Office PowerPoint</Application>
  <PresentationFormat>Экран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БУРОИНЪЕКЦИОННЫЕ КОМПЕНСАЦИОННЫЕ СВАИ, РЕЗУЛЬТАТЫ ОПЫТНЫХ РАБОТ ПО КОМПЕСАЦИОННОМУ НАГНЕТАНИЮ В РЕЖИМЕ ГИДРОРАЗРЫВА </vt:lpstr>
      <vt:lpstr>  Причины, величины технологических осадок и способы их минимизации  при цементации </vt:lpstr>
      <vt:lpstr>Причины, величины технологических осадок и способы их минимизации при устройстве буроинъекционных свай</vt:lpstr>
      <vt:lpstr>Применение  бурового става с встроенными струйными мониторами по патенту РФ № 109475 </vt:lpstr>
      <vt:lpstr>Буровой снаряд для уплотнения грунта в скважине патенту № 2255183 </vt:lpstr>
      <vt:lpstr>Буровой став по патенту РФ № 95687 </vt:lpstr>
      <vt:lpstr>Увеличение несущей способности свай при их опрессовке повышенным давлением</vt:lpstr>
      <vt:lpstr>Способ поддержания начального напряженно-деформированного состояния грунта в зоне фундамента существующего здания по патенту  РФ  №2422592 </vt:lpstr>
      <vt:lpstr>Примеры применения буроинъекционно - компенсационных свай   </vt:lpstr>
      <vt:lpstr>Испытания свай , выполненных по различным технологиям </vt:lpstr>
      <vt:lpstr>Сваи выполненные по обычной и компенсационной технологиям </vt:lpstr>
      <vt:lpstr>Испытания свай </vt:lpstr>
      <vt:lpstr>Трехкратная манжетная цементация грунтов в режиме гидроразрыва </vt:lpstr>
      <vt:lpstr>Результаты </vt:lpstr>
      <vt:lpstr>Выводы </vt:lpstr>
    </vt:vector>
  </TitlesOfParts>
  <Company>ОАО НИЦ Строительство, НИИОСП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БУРОИНЪЕКЦИОННЫЕ КОМПЕНСАЦИОННЫЕ СВАИ, РЕЗУЛЬТАТЫ ОПЫТНЫХ РАБОТ ПО КОМПЕСАЦИОННОМУ НАГНЕТАНИЮ В РЕЖИМЕ ГИДРОРАЗРЫВА</dc:title>
  <dc:creator>Лаборатория 11</dc:creator>
  <cp:lastModifiedBy>Лаборатория 11</cp:lastModifiedBy>
  <cp:revision>9</cp:revision>
  <dcterms:created xsi:type="dcterms:W3CDTF">2015-11-19T13:29:59Z</dcterms:created>
  <dcterms:modified xsi:type="dcterms:W3CDTF">2015-11-20T09:56:06Z</dcterms:modified>
</cp:coreProperties>
</file>